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319" r:id="rId25"/>
    <p:sldId id="280" r:id="rId26"/>
    <p:sldId id="282" r:id="rId27"/>
    <p:sldId id="283" r:id="rId28"/>
    <p:sldId id="285" r:id="rId29"/>
    <p:sldId id="286" r:id="rId30"/>
    <p:sldId id="289" r:id="rId31"/>
    <p:sldId id="287" r:id="rId32"/>
    <p:sldId id="295" r:id="rId33"/>
    <p:sldId id="298" r:id="rId34"/>
    <p:sldId id="311" r:id="rId35"/>
    <p:sldId id="320" r:id="rId36"/>
    <p:sldId id="321" r:id="rId37"/>
    <p:sldId id="300" r:id="rId38"/>
    <p:sldId id="305" r:id="rId39"/>
    <p:sldId id="301" r:id="rId40"/>
    <p:sldId id="302" r:id="rId41"/>
    <p:sldId id="308" r:id="rId42"/>
    <p:sldId id="306" r:id="rId43"/>
    <p:sldId id="307" r:id="rId44"/>
    <p:sldId id="318" r:id="rId45"/>
    <p:sldId id="291" r:id="rId46"/>
    <p:sldId id="257" r:id="rId47"/>
    <p:sldId id="258" r:id="rId48"/>
    <p:sldId id="317" r:id="rId49"/>
    <p:sldId id="263" r:id="rId50"/>
    <p:sldId id="284" r:id="rId51"/>
    <p:sldId id="309" r:id="rId52"/>
    <p:sldId id="290" r:id="rId53"/>
    <p:sldId id="313"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97" d="100"/>
          <a:sy n="97" d="100"/>
        </p:scale>
        <p:origin x="781"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5/19/2023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image" Target="../media/image44.wmf"/><Relationship Id="rId4" Type="http://schemas.openxmlformats.org/officeDocument/2006/relationships/oleObject" Target="../embeddings/oleObject9.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46.wmf"/><Relationship Id="rId7" Type="http://schemas.openxmlformats.org/officeDocument/2006/relationships/image" Target="../media/image48.w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47.wmf"/><Relationship Id="rId4" Type="http://schemas.openxmlformats.org/officeDocument/2006/relationships/oleObject" Target="../embeddings/oleObject12.bin"/><Relationship Id="rId9" Type="http://schemas.openxmlformats.org/officeDocument/2006/relationships/image" Target="../media/image49.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wmf"/><Relationship Id="rId7" Type="http://schemas.openxmlformats.org/officeDocument/2006/relationships/image" Target="../media/image52.w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51.wmf"/><Relationship Id="rId4" Type="http://schemas.openxmlformats.org/officeDocument/2006/relationships/oleObject" Target="../embeddings/oleObject16.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54.wmf"/><Relationship Id="rId7" Type="http://schemas.openxmlformats.org/officeDocument/2006/relationships/image" Target="../media/image56.w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55.wmf"/><Relationship Id="rId4" Type="http://schemas.openxmlformats.org/officeDocument/2006/relationships/oleObject" Target="../embeddings/oleObject19.bin"/><Relationship Id="rId9" Type="http://schemas.openxmlformats.org/officeDocument/2006/relationships/image" Target="../media/image57.wmf"/></Relationships>
</file>

<file path=ppt/slides/_rels/slide42.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22.bin"/><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60.wmf"/></Relationships>
</file>

<file path=ppt/slides/_rels/slide44.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oleObject" Target="../embeddings/oleObject24.bin"/><Relationship Id="rId1" Type="http://schemas.openxmlformats.org/officeDocument/2006/relationships/slideLayout" Target="../slideLayouts/slideLayout2.xml"/><Relationship Id="rId5" Type="http://schemas.openxmlformats.org/officeDocument/2006/relationships/image" Target="../media/image62.wmf"/><Relationship Id="rId4" Type="http://schemas.openxmlformats.org/officeDocument/2006/relationships/oleObject" Target="../embeddings/oleObject25.bin"/></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wmf"/><Relationship Id="rId4" Type="http://schemas.openxmlformats.org/officeDocument/2006/relationships/oleObject" Target="../embeddings/oleObject26.bin"/></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524000" y="409302"/>
            <a:ext cx="9144000" cy="5001889"/>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4400" b="1" dirty="0">
                <a:solidFill>
                  <a:srgbClr val="FF0000"/>
                </a:solidFill>
                <a:latin typeface="微软雅黑" panose="020B0503020204020204" pitchFamily="34" charset="-122"/>
                <a:ea typeface="微软雅黑" panose="020B0503020204020204" pitchFamily="34" charset="-122"/>
              </a:rPr>
              <a:t>Milvus vs </a:t>
            </a:r>
            <a:r>
              <a:rPr lang="en-US" altLang="zh-CN" sz="4400" b="1" dirty="0" err="1">
                <a:solidFill>
                  <a:srgbClr val="FF0000"/>
                </a:solidFill>
                <a:latin typeface="微软雅黑" panose="020B0503020204020204" pitchFamily="34" charset="-122"/>
                <a:ea typeface="微软雅黑" panose="020B0503020204020204" pitchFamily="34" charset="-122"/>
              </a:rPr>
              <a:t>Qdrant</a:t>
            </a:r>
            <a:r>
              <a:rPr lang="en-US" altLang="zh-CN" sz="4400" b="1" dirty="0">
                <a:solidFill>
                  <a:srgbClr val="FF0000"/>
                </a:solidFill>
                <a:latin typeface="微软雅黑" panose="020B0503020204020204" pitchFamily="34" charset="-122"/>
                <a:ea typeface="微软雅黑" panose="020B0503020204020204" pitchFamily="34" charset="-122"/>
              </a:rPr>
              <a:t> vs Chroma</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endParaRPr lang="en-US" dirty="0"/>
          </a:p>
        </p:txBody>
      </p:sp>
      <p:sp>
        <p:nvSpPr>
          <p:cNvPr id="7" name="Title 1">
            <a:extLst>
              <a:ext uri="{FF2B5EF4-FFF2-40B4-BE49-F238E27FC236}">
                <a16:creationId xmlns:a16="http://schemas.microsoft.com/office/drawing/2014/main" id="{7AE1576B-B76E-C30B-6457-BB78B547FFA1}"/>
              </a:ext>
            </a:extLst>
          </p:cNvPr>
          <p:cNvSpPr txBox="1">
            <a:spLocks/>
          </p:cNvSpPr>
          <p:nvPr/>
        </p:nvSpPr>
        <p:spPr>
          <a:xfrm>
            <a:off x="4815838" y="5650413"/>
            <a:ext cx="6826893" cy="79828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000" b="1" dirty="0">
                <a:solidFill>
                  <a:srgbClr val="0070C0"/>
                </a:solidFill>
              </a:rPr>
              <a:t>于溪玥</a:t>
            </a:r>
            <a:r>
              <a:rPr lang="en-US" altLang="zh-CN" sz="2000" b="1" dirty="0">
                <a:solidFill>
                  <a:srgbClr val="0070C0"/>
                </a:solidFill>
              </a:rPr>
              <a:t>@</a:t>
            </a:r>
            <a:r>
              <a:rPr lang="zh-CN" altLang="en-US" sz="2000" b="1" dirty="0">
                <a:solidFill>
                  <a:srgbClr val="0070C0"/>
                </a:solidFill>
              </a:rPr>
              <a:t>田厂</a:t>
            </a:r>
            <a:endParaRPr lang="en-US" sz="2000" b="1" dirty="0">
              <a:solidFill>
                <a:srgbClr val="0070C0"/>
              </a:solidFill>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74170" y="470263"/>
            <a:ext cx="11956869"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，另外</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altLang="zh-CN" sz="4800" dirty="0">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Chroma </a:t>
            </a:r>
            <a:r>
              <a:rPr lang="zh-CN" altLang="en-US" sz="4800" dirty="0">
                <a:latin typeface="微软雅黑" panose="020B0503020204020204" pitchFamily="34" charset="-122"/>
                <a:ea typeface="微软雅黑" panose="020B0503020204020204" pitchFamily="34" charset="-122"/>
              </a:rPr>
              <a:t>向量检索直接引用：</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HttpClient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导入数据到向量数据库 放弃</a:t>
            </a:r>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4244873032"/>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Chroma + Docker + 305k</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压力测试</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无并发压力的</a:t>
            </a:r>
            <a:r>
              <a:rPr lang="zh-CN" altLang="en-US" dirty="0">
                <a:solidFill>
                  <a:srgbClr val="FF0000"/>
                </a:solidFill>
                <a:latin typeface="微软雅黑" panose="020B0503020204020204" pitchFamily="34" charset="-122"/>
                <a:ea typeface="微软雅黑" panose="020B0503020204020204" pitchFamily="34" charset="-122"/>
              </a:rPr>
              <a:t>性能基准测试</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并发</a:t>
            </a:r>
            <a:r>
              <a:rPr lang="zh-CN" altLang="en-US" sz="1200" b="1" dirty="0">
                <a:highlight>
                  <a:srgbClr val="FFFF00"/>
                </a:highlight>
                <a:latin typeface="微软雅黑" panose="020B0503020204020204" pitchFamily="34" charset="-122"/>
                <a:ea typeface="微软雅黑" panose="020B0503020204020204" pitchFamily="34" charset="-122"/>
              </a:rPr>
              <a:t>压力测试</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无并发压力性能基准测试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10191022"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highlight>
                  <a:srgbClr val="FFFF00"/>
                </a:highlight>
                <a:latin typeface="微软雅黑" panose="020B0503020204020204" pitchFamily="34" charset="-122"/>
                <a:ea typeface="微软雅黑" panose="020B0503020204020204" pitchFamily="34" charset="-122"/>
              </a:rPr>
              <a:t>Few-Shot</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Overlap</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Token healing</a:t>
            </a:r>
            <a:r>
              <a:rPr lang="zh-CN" altLang="en-US" sz="1200" b="1" dirty="0">
                <a:latin typeface="微软雅黑" panose="020B0503020204020204" pitchFamily="34" charset="-122"/>
                <a:ea typeface="微软雅黑" panose="020B0503020204020204" pitchFamily="34" charset="-122"/>
              </a:rPr>
              <a:t>、断句、段落、章节等产生的 </a:t>
            </a:r>
            <a:r>
              <a:rPr lang="en-US" altLang="zh-CN" sz="1200" b="1" dirty="0">
                <a:latin typeface="微软雅黑" panose="020B0503020204020204" pitchFamily="34" charset="-122"/>
                <a:ea typeface="微软雅黑" panose="020B0503020204020204" pitchFamily="34" charset="-122"/>
              </a:rPr>
              <a:t>Tokens </a:t>
            </a:r>
            <a:r>
              <a:rPr lang="zh-CN" altLang="en-US" sz="1200" b="1" dirty="0">
                <a:latin typeface="微软雅黑" panose="020B0503020204020204" pitchFamily="34" charset="-122"/>
                <a:ea typeface="微软雅黑" panose="020B0503020204020204" pitchFamily="34" charset="-122"/>
              </a:rPr>
              <a:t>浪费占用</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792481"/>
            <a:ext cx="10515600" cy="5982788"/>
          </a:xfrm>
        </p:spPr>
        <p:txBody>
          <a:bodyPr>
            <a:normAutofit/>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latin typeface="微软雅黑" panose="020B0503020204020204" pitchFamily="34" charset="-122"/>
                <a:ea typeface="微软雅黑" panose="020B0503020204020204" pitchFamily="34" charset="-122"/>
              </a:rPr>
              <a:t>BenchmarkDotNet</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无并发的单元性能测试</a:t>
            </a:r>
            <a:endParaRPr lang="en-US" sz="1600" dirty="0">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a:xfrm>
            <a:off x="773129" y="177075"/>
            <a:ext cx="8596668" cy="737325"/>
          </a:xfrm>
        </p:spPr>
        <p:txBody>
          <a:bodyPr/>
          <a:lstStyle/>
          <a:p>
            <a:r>
              <a:rPr lang="zh-CN" altLang="en-US" b="1" dirty="0"/>
              <a:t>大纲</a:t>
            </a:r>
            <a:endParaRPr lang="en-US" b="1"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4208175" cy="5164182"/>
          </a:xfrm>
        </p:spPr>
        <p:txBody>
          <a:bodyPr>
            <a:normAutofit fontScale="92500" lnSpcReduction="20000"/>
          </a:bodyPr>
          <a:lstStyle/>
          <a:p>
            <a:r>
              <a:rPr lang="zh-CN" altLang="en-US" sz="2400" dirty="0">
                <a:solidFill>
                  <a:schemeClr val="tx1"/>
                </a:solidFill>
                <a:latin typeface="微软雅黑" panose="020B0503020204020204" pitchFamily="34" charset="-122"/>
                <a:ea typeface="微软雅黑" panose="020B0503020204020204" pitchFamily="34" charset="-122"/>
              </a:rPr>
              <a:t>向量基础</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向量概念</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向量索引</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向量检索场景</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向量数据库性能初级评测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评测过程与结果分享</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向量数据库产品选型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本次评测结果分析</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选型其他参考依据</a:t>
            </a:r>
            <a:endParaRPr lang="en-US" altLang="zh-CN" sz="2200" dirty="0">
              <a:solidFill>
                <a:schemeClr val="tx1"/>
              </a:solidFill>
              <a:latin typeface="微软雅黑" panose="020B0503020204020204" pitchFamily="34" charset="-122"/>
              <a:ea typeface="微软雅黑" panose="020B0503020204020204" pitchFamily="34" charset="-122"/>
            </a:endParaRPr>
          </a:p>
          <a:p>
            <a:pPr lvl="2"/>
            <a:r>
              <a:rPr lang="en-US" altLang="zh-CN" sz="2000" dirty="0">
                <a:solidFill>
                  <a:schemeClr val="tx1"/>
                </a:solidFill>
                <a:latin typeface="微软雅黑" panose="020B0503020204020204" pitchFamily="34" charset="-122"/>
                <a:ea typeface="微软雅黑" panose="020B0503020204020204" pitchFamily="34" charset="-122"/>
              </a:rPr>
              <a:t>OpenAI cookbook</a:t>
            </a:r>
          </a:p>
          <a:p>
            <a:pPr lvl="2"/>
            <a:r>
              <a:rPr lang="en-US" altLang="zh-CN" sz="2000" dirty="0">
                <a:solidFill>
                  <a:schemeClr val="tx1"/>
                </a:solidFill>
                <a:latin typeface="微软雅黑" panose="020B0503020204020204" pitchFamily="34" charset="-122"/>
                <a:ea typeface="微软雅黑" panose="020B0503020204020204" pitchFamily="34" charset="-122"/>
              </a:rPr>
              <a:t>Semantic-Kernel</a:t>
            </a:r>
          </a:p>
          <a:p>
            <a:pPr lvl="2"/>
            <a:r>
              <a:rPr lang="en-US" altLang="zh-CN" sz="2000" dirty="0" err="1">
                <a:solidFill>
                  <a:schemeClr val="tx1"/>
                </a:solidFill>
                <a:latin typeface="微软雅黑" panose="020B0503020204020204" pitchFamily="34" charset="-122"/>
                <a:ea typeface="微软雅黑" panose="020B0503020204020204" pitchFamily="34" charset="-122"/>
              </a:rPr>
              <a:t>LangChain</a:t>
            </a:r>
            <a:endParaRPr lang="en-US" altLang="zh-CN" sz="20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实操提示</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D90A29B9-F31E-AF24-7A8E-70922F4DBBD1}"/>
              </a:ext>
            </a:extLst>
          </p:cNvPr>
          <p:cNvSpPr txBox="1">
            <a:spLocks/>
          </p:cNvSpPr>
          <p:nvPr/>
        </p:nvSpPr>
        <p:spPr>
          <a:xfrm>
            <a:off x="4975668" y="1497875"/>
            <a:ext cx="5982788" cy="402771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特别鸣谢</a:t>
            </a:r>
            <a:endParaRPr lang="en-US" altLang="zh-CN" sz="2200" dirty="0">
              <a:solidFill>
                <a:schemeClr val="tx1"/>
              </a:solidFill>
              <a:latin typeface="微软雅黑" panose="020B0503020204020204" pitchFamily="34" charset="-122"/>
              <a:ea typeface="微软雅黑" panose="020B0503020204020204" pitchFamily="34" charset="-122"/>
            </a:endParaRPr>
          </a:p>
          <a:p>
            <a:pPr marL="742950" lvl="2"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哈维尔 胡</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小范围分享</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 </a:t>
            </a:r>
            <a:r>
              <a:rPr lang="en-US" altLang="zh-CN" sz="2000" dirty="0">
                <a:solidFill>
                  <a:schemeClr val="tx1"/>
                </a:solidFill>
                <a:latin typeface="微软雅黑" panose="020B0503020204020204" pitchFamily="34" charset="-122"/>
                <a:ea typeface="微软雅黑" panose="020B0503020204020204" pitchFamily="34" charset="-122"/>
              </a:rPr>
              <a:t>11</a:t>
            </a:r>
            <a:r>
              <a:rPr lang="zh-CN" altLang="en-US" sz="2000" dirty="0">
                <a:solidFill>
                  <a:schemeClr val="tx1"/>
                </a:solidFill>
                <a:latin typeface="微软雅黑" panose="020B0503020204020204" pitchFamily="34" charset="-122"/>
                <a:ea typeface="微软雅黑" panose="020B0503020204020204" pitchFamily="34" charset="-122"/>
              </a:rPr>
              <a:t>万</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赞助高性能 </a:t>
            </a:r>
            <a:r>
              <a:rPr lang="en-US" altLang="zh-CN" sz="2000" dirty="0">
                <a:solidFill>
                  <a:schemeClr val="tx1"/>
                </a:solidFill>
                <a:latin typeface="微软雅黑" panose="020B0503020204020204" pitchFamily="34" charset="-122"/>
                <a:ea typeface="微软雅黑" panose="020B0503020204020204" pitchFamily="34" charset="-122"/>
              </a:rPr>
              <a:t>Azure </a:t>
            </a:r>
            <a:r>
              <a:rPr lang="zh-CN" altLang="en-US" sz="2000" dirty="0">
                <a:solidFill>
                  <a:schemeClr val="tx1"/>
                </a:solidFill>
                <a:latin typeface="微软雅黑" panose="020B0503020204020204" pitchFamily="34" charset="-122"/>
                <a:ea typeface="微软雅黑" panose="020B0503020204020204" pitchFamily="34" charset="-122"/>
              </a:rPr>
              <a:t>虚机 </a:t>
            </a:r>
            <a:r>
              <a:rPr lang="en-US" altLang="zh-CN" sz="2000" dirty="0">
                <a:solidFill>
                  <a:schemeClr val="tx1"/>
                </a:solidFill>
                <a:latin typeface="微软雅黑" panose="020B0503020204020204" pitchFamily="34" charset="-122"/>
                <a:ea typeface="微软雅黑" panose="020B0503020204020204" pitchFamily="34" charset="-122"/>
              </a:rPr>
              <a:t>24 </a:t>
            </a:r>
            <a:r>
              <a:rPr lang="zh-CN" altLang="en-US" sz="2000" dirty="0">
                <a:solidFill>
                  <a:schemeClr val="tx1"/>
                </a:solidFill>
                <a:latin typeface="微软雅黑" panose="020B0503020204020204" pitchFamily="34" charset="-122"/>
                <a:ea typeface="微软雅黑" panose="020B0503020204020204" pitchFamily="34" charset="-122"/>
              </a:rPr>
              <a:t>小时</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提供评测产品范围线索</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rgbClr val="FF0000"/>
                </a:solidFill>
                <a:latin typeface="微软雅黑" panose="020B0503020204020204" pitchFamily="34" charset="-122"/>
                <a:ea typeface="微软雅黑" panose="020B0503020204020204" pitchFamily="34" charset="-122"/>
              </a:rPr>
              <a:t>推荐至 </a:t>
            </a:r>
            <a:r>
              <a:rPr lang="en-US" altLang="zh-CN" sz="2000" dirty="0">
                <a:solidFill>
                  <a:srgbClr val="FF0000"/>
                </a:solidFill>
                <a:latin typeface="微软雅黑" panose="020B0503020204020204" pitchFamily="34" charset="-122"/>
                <a:ea typeface="微软雅黑" panose="020B0503020204020204" pitchFamily="34" charset="-122"/>
              </a:rPr>
              <a:t>OpenAI </a:t>
            </a:r>
            <a:r>
              <a:rPr lang="zh-CN" altLang="en-US" sz="2000" dirty="0">
                <a:solidFill>
                  <a:srgbClr val="FF0000"/>
                </a:solidFill>
                <a:latin typeface="微软雅黑" panose="020B0503020204020204" pitchFamily="34" charset="-122"/>
                <a:ea typeface="微软雅黑" panose="020B0503020204020204" pitchFamily="34" charset="-122"/>
              </a:rPr>
              <a:t>系列分享</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lvl="3"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内容有些枯燥</a:t>
            </a:r>
            <a:endParaRPr lang="en-US" altLang="zh-CN" sz="22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尽量做到轻松、不乏味</a:t>
            </a:r>
            <a:endParaRPr lang="en-US" altLang="zh-CN" sz="22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请大家斧正</a:t>
            </a:r>
            <a:endParaRPr lang="en-US" altLang="zh-CN" sz="2200" dirty="0">
              <a:solidFill>
                <a:schemeClr val="tx1"/>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383177" y="1770966"/>
            <a:ext cx="8596668" cy="3880773"/>
          </a:xfrm>
        </p:spPr>
        <p:txBody>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8A1659B3-AACB-CE6F-7C13-3B2A6FE54841}"/>
              </a:ext>
            </a:extLst>
          </p:cNvPr>
          <p:cNvPicPr>
            <a:picLocks noChangeAspect="1"/>
          </p:cNvPicPr>
          <p:nvPr/>
        </p:nvPicPr>
        <p:blipFill>
          <a:blip r:embed="rId2"/>
          <a:stretch>
            <a:fillRect/>
          </a:stretch>
        </p:blipFill>
        <p:spPr>
          <a:xfrm>
            <a:off x="3315788" y="789836"/>
            <a:ext cx="8493035" cy="3683726"/>
          </a:xfrm>
          <a:prstGeom prst="rect">
            <a:avLst/>
          </a:prstGeom>
        </p:spPr>
      </p:pic>
      <p:pic>
        <p:nvPicPr>
          <p:cNvPr id="8" name="Picture 7">
            <a:extLst>
              <a:ext uri="{FF2B5EF4-FFF2-40B4-BE49-F238E27FC236}">
                <a16:creationId xmlns:a16="http://schemas.microsoft.com/office/drawing/2014/main" id="{EE693015-AEED-EB0B-2198-1EEE096B8FF2}"/>
              </a:ext>
            </a:extLst>
          </p:cNvPr>
          <p:cNvPicPr>
            <a:picLocks noChangeAspect="1"/>
          </p:cNvPicPr>
          <p:nvPr/>
        </p:nvPicPr>
        <p:blipFill>
          <a:blip r:embed="rId3"/>
          <a:stretch>
            <a:fillRect/>
          </a:stretch>
        </p:blipFill>
        <p:spPr>
          <a:xfrm>
            <a:off x="2355057" y="4568571"/>
            <a:ext cx="9453765" cy="2166337"/>
          </a:xfrm>
          <a:prstGeom prst="rect">
            <a:avLst/>
          </a:prstGeom>
        </p:spPr>
      </p:pic>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Remote</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10356426" cy="4412859"/>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zh-CN" altLang="en-US" b="1" dirty="0">
                <a:latin typeface="微软雅黑" panose="020B0503020204020204" pitchFamily="34" charset="-122"/>
                <a:ea typeface="微软雅黑" panose="020B0503020204020204" pitchFamily="34" charset="-122"/>
              </a:rPr>
              <a:t>从北京桌面 </a:t>
            </a:r>
            <a:r>
              <a:rPr lang="en-US" altLang="zh-CN" b="1" dirty="0">
                <a:latin typeface="微软雅黑" panose="020B0503020204020204" pitchFamily="34" charset="-122"/>
                <a:ea typeface="微软雅黑" panose="020B0503020204020204" pitchFamily="34" charset="-122"/>
              </a:rPr>
              <a:t>MSFTVPN </a:t>
            </a:r>
            <a:r>
              <a:rPr lang="zh-CN" altLang="en-US" b="1" dirty="0">
                <a:latin typeface="微软雅黑" panose="020B0503020204020204" pitchFamily="34" charset="-122"/>
                <a:ea typeface="微软雅黑" panose="020B0503020204020204" pitchFamily="34" charset="-122"/>
              </a:rPr>
              <a:t>到 </a:t>
            </a:r>
            <a:r>
              <a:rPr lang="en-US" altLang="zh-CN" b="1" dirty="0">
                <a:latin typeface="微软雅黑" panose="020B0503020204020204" pitchFamily="34" charset="-122"/>
                <a:ea typeface="微软雅黑" panose="020B0503020204020204" pitchFamily="34" charset="-122"/>
              </a:rPr>
              <a:t>Az KC VM</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Grpc</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优于 </a:t>
            </a:r>
            <a:r>
              <a:rPr lang="en-US" altLang="zh-CN" b="1" dirty="0">
                <a:latin typeface="微软雅黑" panose="020B0503020204020204" pitchFamily="34" charset="-122"/>
                <a:ea typeface="微软雅黑" panose="020B0503020204020204" pitchFamily="34" charset="-122"/>
              </a:rPr>
              <a:t>Http 100</a:t>
            </a:r>
            <a:r>
              <a:rPr lang="zh-CN" altLang="en-US" b="1" dirty="0">
                <a:latin typeface="微软雅黑" panose="020B0503020204020204" pitchFamily="34" charset="-122"/>
                <a:ea typeface="微软雅黑" panose="020B0503020204020204" pitchFamily="34" charset="-122"/>
              </a:rPr>
              <a:t>毫秒，</a:t>
            </a:r>
            <a:r>
              <a:rPr lang="en-US" altLang="zh-CN" b="1" dirty="0">
                <a:latin typeface="微软雅黑" panose="020B0503020204020204" pitchFamily="34" charset="-122"/>
                <a:ea typeface="微软雅黑" panose="020B0503020204020204" pitchFamily="34" charset="-122"/>
              </a:rPr>
              <a:t>Server VM CPU </a:t>
            </a:r>
            <a:r>
              <a:rPr lang="zh-CN" altLang="en-US" b="1" dirty="0">
                <a:latin typeface="微软雅黑" panose="020B0503020204020204" pitchFamily="34" charset="-122"/>
                <a:ea typeface="微软雅黑" panose="020B0503020204020204" pitchFamily="34" charset="-122"/>
              </a:rPr>
              <a:t>很低</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24117F2-ADF8-BA2B-CDEF-E309244DC4F4}"/>
              </a:ext>
            </a:extLst>
          </p:cNvPr>
          <p:cNvPicPr>
            <a:picLocks noChangeAspect="1"/>
          </p:cNvPicPr>
          <p:nvPr/>
        </p:nvPicPr>
        <p:blipFill>
          <a:blip r:embed="rId2"/>
          <a:stretch>
            <a:fillRect/>
          </a:stretch>
        </p:blipFill>
        <p:spPr>
          <a:xfrm>
            <a:off x="1547812" y="2447925"/>
            <a:ext cx="9096375" cy="1962150"/>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en-US" altLang="zh-CN" b="1"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6:</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a:highlight>
                  <a:srgbClr val="FFFF00"/>
                </a:highlight>
                <a:latin typeface="微软雅黑" panose="020B0503020204020204" pitchFamily="34" charset="-122"/>
                <a:ea typeface="微软雅黑" panose="020B0503020204020204" pitchFamily="34" charset="-122"/>
              </a:rPr>
              <a:t>Chroma HNSW Cosine 305K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72F6309-C0F3-66BD-5C65-E8C10975ACC7}"/>
              </a:ext>
            </a:extLst>
          </p:cNvPr>
          <p:cNvPicPr>
            <a:picLocks noChangeAspect="1"/>
          </p:cNvPicPr>
          <p:nvPr/>
        </p:nvPicPr>
        <p:blipFill>
          <a:blip r:embed="rId2"/>
          <a:stretch>
            <a:fillRect/>
          </a:stretch>
        </p:blipFill>
        <p:spPr>
          <a:xfrm>
            <a:off x="1907930" y="2693451"/>
            <a:ext cx="9057542" cy="4051237"/>
          </a:xfrm>
          <a:prstGeom prst="rect">
            <a:avLst/>
          </a:prstGeom>
        </p:spPr>
      </p:pic>
      <p:pic>
        <p:nvPicPr>
          <p:cNvPr id="10" name="Picture 9">
            <a:extLst>
              <a:ext uri="{FF2B5EF4-FFF2-40B4-BE49-F238E27FC236}">
                <a16:creationId xmlns:a16="http://schemas.microsoft.com/office/drawing/2014/main" id="{3568587C-DDD7-9EBC-C35F-7CDD2B54158F}"/>
              </a:ext>
            </a:extLst>
          </p:cNvPr>
          <p:cNvPicPr>
            <a:picLocks noChangeAspect="1"/>
          </p:cNvPicPr>
          <p:nvPr/>
        </p:nvPicPr>
        <p:blipFill>
          <a:blip r:embed="rId3"/>
          <a:stretch>
            <a:fillRect/>
          </a:stretch>
        </p:blipFill>
        <p:spPr>
          <a:xfrm>
            <a:off x="3313235" y="1414081"/>
            <a:ext cx="8343900" cy="866775"/>
          </a:xfrm>
          <a:prstGeom prst="rect">
            <a:avLst/>
          </a:prstGeom>
        </p:spPr>
      </p:pic>
    </p:spTree>
    <p:extLst>
      <p:ext uri="{BB962C8B-B14F-4D97-AF65-F5344CB8AC3E}">
        <p14:creationId xmlns:p14="http://schemas.microsoft.com/office/powerpoint/2010/main" val="431771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向量化 （参考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80942" y="63769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pPr lvl="1"/>
            <a:r>
              <a:rPr lang="en-US" altLang="zh-CN" sz="7800" dirty="0" err="1">
                <a:latin typeface="微软雅黑" panose="020B0503020204020204" pitchFamily="34" charset="-122"/>
                <a:ea typeface="微软雅黑" panose="020B0503020204020204" pitchFamily="34" charset="-122"/>
              </a:rPr>
              <a:t>PgVector</a:t>
            </a:r>
            <a:endParaRPr lang="en-US" altLang="zh-CN" sz="7800" dirty="0">
              <a:latin typeface="微软雅黑" panose="020B0503020204020204" pitchFamily="34" charset="-122"/>
              <a:ea typeface="微软雅黑" panose="020B0503020204020204" pitchFamily="34" charset="-122"/>
            </a:endParaRP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有暴力算法倾向</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625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研发生态较完善、文档较完备</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Deploy Milvus on Azure with AKS Milvus documentation</a:t>
            </a:r>
            <a:endParaRPr lang="en-US" sz="1000" dirty="0">
              <a:solidFill>
                <a:srgbClr val="0070C0"/>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研发生态较完善、文档完备</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Chroma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8"/>
            <a:ext cx="9398483" cy="5564776"/>
          </a:xfrm>
        </p:spPr>
        <p:txBody>
          <a:bodyPr>
            <a:normAutofit fontScale="92500" lnSpcReduction="10000"/>
          </a:bodyPr>
          <a:lstStyle/>
          <a:p>
            <a:r>
              <a:rPr lang="en-US" altLang="zh-CN" b="1" dirty="0">
                <a:solidFill>
                  <a:schemeClr val="tx1"/>
                </a:solidFill>
                <a:latin typeface="微软雅黑" panose="020B0503020204020204" pitchFamily="34" charset="-122"/>
                <a:ea typeface="微软雅黑" panose="020B0503020204020204" pitchFamily="34" charset="-122"/>
              </a:rPr>
              <a:t>Since 2022-10-05 </a:t>
            </a:r>
            <a:r>
              <a:rPr lang="zh-CN" altLang="en-US" b="1" dirty="0">
                <a:solidFill>
                  <a:schemeClr val="tx1"/>
                </a:solidFill>
                <a:latin typeface="微软雅黑" panose="020B0503020204020204" pitchFamily="34" charset="-122"/>
                <a:ea typeface="微软雅黑" panose="020B0503020204020204" pitchFamily="34" charset="-122"/>
              </a:rPr>
              <a:t>新生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Python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分布式群集架构计划调整中</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将 </a:t>
            </a:r>
            <a:r>
              <a:rPr lang="en-US" altLang="zh-CN" b="1" dirty="0" err="1">
                <a:solidFill>
                  <a:schemeClr val="tx1"/>
                </a:solidFill>
                <a:latin typeface="微软雅黑" panose="020B0503020204020204" pitchFamily="34" charset="-122"/>
                <a:ea typeface="微软雅黑" panose="020B0503020204020204" pitchFamily="34" charset="-122"/>
              </a:rPr>
              <a:t>Clickhouse</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替换为自定义分布式系统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2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研发生态不完善、文档不完备</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官方仅有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JavaScript SDK</a:t>
            </a: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其他语言编程请自行参考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FastAPI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Swagger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实现调用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err="1">
                <a:solidFill>
                  <a:schemeClr val="tx1"/>
                </a:solidFill>
                <a:latin typeface="微软雅黑" panose="020B0503020204020204" pitchFamily="34" charset="-122"/>
                <a:ea typeface="微软雅黑" panose="020B0503020204020204" pitchFamily="34" charset="-122"/>
              </a:rPr>
              <a:t>HttpRest</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8104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137F-7A7A-5209-C1A1-06DB57D11B24}"/>
              </a:ext>
            </a:extLst>
          </p:cNvPr>
          <p:cNvSpPr>
            <a:spLocks noGrp="1"/>
          </p:cNvSpPr>
          <p:nvPr>
            <p:ph type="title"/>
          </p:nvPr>
        </p:nvSpPr>
        <p:spPr>
          <a:xfrm>
            <a:off x="677334" y="209005"/>
            <a:ext cx="8596668" cy="879566"/>
          </a:xfrm>
        </p:spPr>
        <p:txBody>
          <a:bodyPr/>
          <a:lstStyle/>
          <a:p>
            <a:r>
              <a:rPr lang="zh-CN" altLang="en-US" b="1" dirty="0">
                <a:latin typeface="微软雅黑" panose="020B0503020204020204" pitchFamily="34" charset="-122"/>
                <a:ea typeface="微软雅黑" panose="020B0503020204020204" pitchFamily="34" charset="-122"/>
              </a:rPr>
              <a:t>本次产品评测结果排名及点评（仅供参考）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959B0FD-3F46-6584-B881-A658DAC252EA}"/>
              </a:ext>
            </a:extLst>
          </p:cNvPr>
          <p:cNvSpPr>
            <a:spLocks noGrp="1"/>
          </p:cNvSpPr>
          <p:nvPr>
            <p:ph idx="1"/>
          </p:nvPr>
        </p:nvSpPr>
        <p:spPr>
          <a:xfrm>
            <a:off x="677334" y="966651"/>
            <a:ext cx="10234506" cy="5773783"/>
          </a:xfrm>
        </p:spPr>
        <p:txBody>
          <a:bodyPr>
            <a:normAutofit/>
          </a:bodyPr>
          <a:lstStyle/>
          <a:p>
            <a:pPr>
              <a:buFont typeface="+mj-lt"/>
              <a:buAutoNum type="arabicPeriod"/>
            </a:pPr>
            <a:r>
              <a:rPr lang="en-US" altLang="zh-CN" sz="2400" b="1" dirty="0">
                <a:latin typeface="微软雅黑" panose="020B0503020204020204" pitchFamily="34" charset="-122"/>
                <a:ea typeface="微软雅黑" panose="020B0503020204020204" pitchFamily="34" charset="-122"/>
              </a:rPr>
              <a:t>Milvus</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岁半 早熟稳定期</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err="1">
                <a:latin typeface="微软雅黑" panose="020B0503020204020204" pitchFamily="34" charset="-122"/>
                <a:ea typeface="微软雅黑" panose="020B0503020204020204" pitchFamily="34" charset="-122"/>
              </a:rPr>
              <a:t>Qdrant</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 稳定成长期 </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Chroma</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才半岁，还在发育</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PostgreSQL + </a:t>
            </a:r>
            <a:r>
              <a:rPr lang="en-US" altLang="zh-CN" sz="2400" b="1" dirty="0" err="1">
                <a:latin typeface="微软雅黑" panose="020B0503020204020204" pitchFamily="34" charset="-122"/>
                <a:ea typeface="微软雅黑" panose="020B0503020204020204" pitchFamily="34" charset="-122"/>
              </a:rPr>
              <a:t>PgVector</a:t>
            </a:r>
            <a:r>
              <a:rPr lang="en-US" altLang="zh-CN" sz="2400" b="1" dirty="0">
                <a:latin typeface="微软雅黑" panose="020B0503020204020204" pitchFamily="34" charset="-122"/>
                <a:ea typeface="微软雅黑" panose="020B0503020204020204" pitchFamily="34" charset="-122"/>
              </a:rPr>
              <a:t> Extension</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跨界，突变暴力计算基因</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sz="2400" b="1" dirty="0">
                <a:latin typeface="微软雅黑" panose="020B0503020204020204" pitchFamily="34" charset="-122"/>
                <a:ea typeface="微软雅黑" panose="020B0503020204020204" pitchFamily="34" charset="-122"/>
              </a:rPr>
              <a:t>Redis + </a:t>
            </a:r>
            <a:r>
              <a:rPr lang="en-US" sz="2400" b="1" dirty="0" err="1">
                <a:latin typeface="微软雅黑" panose="020B0503020204020204" pitchFamily="34" charset="-122"/>
                <a:ea typeface="微软雅黑" panose="020B0503020204020204" pitchFamily="34" charset="-122"/>
              </a:rPr>
              <a:t>RediSearch</a:t>
            </a:r>
            <a:r>
              <a:rPr lang="en-US" sz="2400" b="1" dirty="0">
                <a:latin typeface="微软雅黑" panose="020B0503020204020204" pitchFamily="34" charset="-122"/>
                <a:ea typeface="微软雅黑" panose="020B0503020204020204" pitchFamily="34" charset="-122"/>
              </a:rPr>
              <a:t> Module </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跨界，其实</a:t>
            </a:r>
            <a:r>
              <a:rPr lang="zh-CN" altLang="en-US" b="1" dirty="0">
                <a:highlight>
                  <a:srgbClr val="FFFF00"/>
                </a:highlight>
                <a:latin typeface="微软雅黑" panose="020B0503020204020204" pitchFamily="34" charset="-122"/>
                <a:ea typeface="微软雅黑" panose="020B0503020204020204" pitchFamily="34" charset="-122"/>
              </a:rPr>
              <a:t>性能不逊前三名</a:t>
            </a:r>
            <a:r>
              <a:rPr lang="zh-CN" altLang="en-US" b="1" dirty="0">
                <a:latin typeface="微软雅黑" panose="020B0503020204020204" pitchFamily="34" charset="-122"/>
                <a:ea typeface="微软雅黑" panose="020B0503020204020204" pitchFamily="34" charset="-122"/>
              </a:rPr>
              <a:t>，但持久化、容灾是硬伤</a:t>
            </a:r>
            <a:endParaRPr lang="en-US" altLang="zh-CN" b="1" dirty="0">
              <a:latin typeface="微软雅黑" panose="020B0503020204020204" pitchFamily="34" charset="-122"/>
              <a:ea typeface="微软雅黑" panose="020B0503020204020204" pitchFamily="34" charset="-122"/>
            </a:endParaRPr>
          </a:p>
          <a:p>
            <a:r>
              <a:rPr lang="en-US" altLang="zh-CN" sz="2400" b="1" dirty="0" err="1">
                <a:latin typeface="微软雅黑" panose="020B0503020204020204" pitchFamily="34" charset="-122"/>
                <a:ea typeface="微软雅黑" panose="020B0503020204020204" pitchFamily="34" charset="-122"/>
              </a:rPr>
              <a:t>Weaviate</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7</a:t>
            </a:r>
            <a:r>
              <a:rPr lang="zh-CN" altLang="en-US" b="1" dirty="0">
                <a:latin typeface="微软雅黑" panose="020B0503020204020204" pitchFamily="34" charset="-122"/>
                <a:ea typeface="微软雅黑" panose="020B0503020204020204" pitchFamily="34" charset="-122"/>
              </a:rPr>
              <a:t>岁 走失，缺席评测</a:t>
            </a:r>
            <a:endParaRPr lang="en-US" altLang="zh-CN" b="1"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sz="21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9842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 </a:t>
            </a:r>
            <a:r>
              <a:rPr lang="zh-CN" altLang="en-US" sz="3200" b="1" dirty="0">
                <a:highlight>
                  <a:srgbClr val="FFFF00"/>
                </a:highlight>
                <a:latin typeface="微软雅黑" panose="020B0503020204020204" pitchFamily="34" charset="-122"/>
                <a:ea typeface="微软雅黑" panose="020B0503020204020204" pitchFamily="34" charset="-122"/>
              </a:rPr>
              <a:t>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127094915"/>
              </p:ext>
            </p:extLst>
          </p:nvPr>
        </p:nvGraphicFramePr>
        <p:xfrm>
          <a:off x="1559379" y="4497560"/>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1559379" y="4497560"/>
                        <a:ext cx="9544050" cy="164782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E311AA2-8B4C-58BA-8412-63FF4DA8398A}"/>
              </a:ext>
            </a:extLst>
          </p:cNvPr>
          <p:cNvPicPr>
            <a:picLocks noChangeAspect="1"/>
          </p:cNvPicPr>
          <p:nvPr/>
        </p:nvPicPr>
        <p:blipFill>
          <a:blip r:embed="rId4"/>
          <a:stretch>
            <a:fillRect/>
          </a:stretch>
        </p:blipFill>
        <p:spPr>
          <a:xfrm>
            <a:off x="4867801" y="818646"/>
            <a:ext cx="6235628" cy="3369876"/>
          </a:xfrm>
          <a:prstGeom prst="rect">
            <a:avLst/>
          </a:prstGeom>
        </p:spPr>
      </p:pic>
    </p:spTree>
    <p:extLst>
      <p:ext uri="{BB962C8B-B14F-4D97-AF65-F5344CB8AC3E}">
        <p14:creationId xmlns:p14="http://schemas.microsoft.com/office/powerpoint/2010/main" val="3561127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1B4-473D-6BC9-D6E1-26222CA12EA1}"/>
              </a:ext>
            </a:extLst>
          </p:cNvPr>
          <p:cNvSpPr>
            <a:spLocks noGrp="1"/>
          </p:cNvSpPr>
          <p:nvPr>
            <p:ph type="title"/>
          </p:nvPr>
        </p:nvSpPr>
        <p:spPr>
          <a:xfrm>
            <a:off x="224489" y="182880"/>
            <a:ext cx="8596668" cy="766354"/>
          </a:xfrm>
        </p:spPr>
        <p:txBody>
          <a:bodyPr/>
          <a:lstStyle/>
          <a:p>
            <a:r>
              <a:rPr lang="en-US" altLang="zh-CN" dirty="0" err="1"/>
              <a:t>LangChain</a:t>
            </a:r>
            <a:r>
              <a:rPr lang="zh-CN" altLang="en-US" dirty="0"/>
              <a:t>集成向量存储的选型</a:t>
            </a:r>
            <a:endParaRPr lang="en-US" dirty="0"/>
          </a:p>
        </p:txBody>
      </p:sp>
      <p:graphicFrame>
        <p:nvGraphicFramePr>
          <p:cNvPr id="4" name="Object 3">
            <a:extLst>
              <a:ext uri="{FF2B5EF4-FFF2-40B4-BE49-F238E27FC236}">
                <a16:creationId xmlns:a16="http://schemas.microsoft.com/office/drawing/2014/main" id="{B6012D05-08A3-A994-E3C8-F23FF5DE76F9}"/>
              </a:ext>
            </a:extLst>
          </p:cNvPr>
          <p:cNvGraphicFramePr>
            <a:graphicFrameLocks noChangeAspect="1"/>
          </p:cNvGraphicFramePr>
          <p:nvPr>
            <p:extLst>
              <p:ext uri="{D42A27DB-BD31-4B8C-83A1-F6EECF244321}">
                <p14:modId xmlns:p14="http://schemas.microsoft.com/office/powerpoint/2010/main" val="3870735365"/>
              </p:ext>
            </p:extLst>
          </p:nvPr>
        </p:nvGraphicFramePr>
        <p:xfrm>
          <a:off x="0" y="1001486"/>
          <a:ext cx="7056009" cy="5290457"/>
        </p:xfrm>
        <a:graphic>
          <a:graphicData uri="http://schemas.openxmlformats.org/presentationml/2006/ole">
            <mc:AlternateContent xmlns:mc="http://schemas.openxmlformats.org/markup-compatibility/2006">
              <mc:Choice xmlns:v="urn:schemas-microsoft-com:vml" Requires="v">
                <p:oleObj r:id="rId2" imgW="9401040" imgH="7048440" progId="">
                  <p:embed/>
                </p:oleObj>
              </mc:Choice>
              <mc:Fallback>
                <p:oleObj r:id="rId2" imgW="9401040" imgH="7048440" progId="">
                  <p:embed/>
                  <p:pic>
                    <p:nvPicPr>
                      <p:cNvPr id="0" name=""/>
                      <p:cNvPicPr/>
                      <p:nvPr/>
                    </p:nvPicPr>
                    <p:blipFill>
                      <a:blip r:embed="rId3"/>
                      <a:stretch>
                        <a:fillRect/>
                      </a:stretch>
                    </p:blipFill>
                    <p:spPr>
                      <a:xfrm>
                        <a:off x="0" y="1001486"/>
                        <a:ext cx="7056009" cy="52904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C8CDE8-6E0D-21DD-D9CF-E079F556A88A}"/>
              </a:ext>
            </a:extLst>
          </p:cNvPr>
          <p:cNvGraphicFramePr>
            <a:graphicFrameLocks noChangeAspect="1"/>
          </p:cNvGraphicFramePr>
          <p:nvPr>
            <p:extLst>
              <p:ext uri="{D42A27DB-BD31-4B8C-83A1-F6EECF244321}">
                <p14:modId xmlns:p14="http://schemas.microsoft.com/office/powerpoint/2010/main" val="3921944569"/>
              </p:ext>
            </p:extLst>
          </p:nvPr>
        </p:nvGraphicFramePr>
        <p:xfrm>
          <a:off x="7056009" y="544026"/>
          <a:ext cx="5135991" cy="6139802"/>
        </p:xfrm>
        <a:graphic>
          <a:graphicData uri="http://schemas.openxmlformats.org/presentationml/2006/ole">
            <mc:AlternateContent xmlns:mc="http://schemas.openxmlformats.org/markup-compatibility/2006">
              <mc:Choice xmlns:v="urn:schemas-microsoft-com:vml" Requires="v">
                <p:oleObj r:id="rId4" imgW="7800840" imgH="9325080" progId="">
                  <p:embed/>
                </p:oleObj>
              </mc:Choice>
              <mc:Fallback>
                <p:oleObj r:id="rId4" imgW="7800840" imgH="9325080" progId="">
                  <p:embed/>
                  <p:pic>
                    <p:nvPicPr>
                      <p:cNvPr id="0" name=""/>
                      <p:cNvPicPr/>
                      <p:nvPr/>
                    </p:nvPicPr>
                    <p:blipFill>
                      <a:blip r:embed="rId5"/>
                      <a:stretch>
                        <a:fillRect/>
                      </a:stretch>
                    </p:blipFill>
                    <p:spPr>
                      <a:xfrm>
                        <a:off x="7056009" y="544026"/>
                        <a:ext cx="5135991" cy="6139802"/>
                      </a:xfrm>
                      <a:prstGeom prst="rect">
                        <a:avLst/>
                      </a:prstGeom>
                    </p:spPr>
                  </p:pic>
                </p:oleObj>
              </mc:Fallback>
            </mc:AlternateContent>
          </a:graphicData>
        </a:graphic>
      </p:graphicFrame>
    </p:spTree>
    <p:extLst>
      <p:ext uri="{BB962C8B-B14F-4D97-AF65-F5344CB8AC3E}">
        <p14:creationId xmlns:p14="http://schemas.microsoft.com/office/powerpoint/2010/main" val="326048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首次运行通用参数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例如可用于创建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a:xfrm>
            <a:off x="677334" y="1420360"/>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158242" y="2478303"/>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a:xfrm>
            <a:off x="747003" y="1620658"/>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987235" y="2723169"/>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966651"/>
            <a:ext cx="8596668" cy="5738949"/>
          </a:xfrm>
        </p:spPr>
        <p:txBody>
          <a:bodyPr>
            <a:normAutofit lnSpcReduction="10000"/>
          </a:bodyPr>
          <a:lstStyle/>
          <a:p>
            <a:r>
              <a:rPr lang="zh-CN" altLang="en-US" sz="2800" b="1" dirty="0">
                <a:latin typeface="微软雅黑" panose="020B0503020204020204" pitchFamily="34" charset="-122"/>
                <a:ea typeface="微软雅黑" panose="020B0503020204020204" pitchFamily="34" charset="-122"/>
              </a:rPr>
              <a:t>分区键的选择</a:t>
            </a:r>
            <a:endParaRPr lang="en-US" altLang="zh-CN" sz="2800" b="1" dirty="0">
              <a:latin typeface="微软雅黑" panose="020B0503020204020204" pitchFamily="34" charset="-122"/>
              <a:ea typeface="微软雅黑" panose="020B0503020204020204" pitchFamily="34" charset="-122"/>
            </a:endParaRPr>
          </a:p>
          <a:p>
            <a:pPr lvl="1"/>
            <a:r>
              <a:rPr lang="zh-CN" altLang="en-US" sz="2400" b="1" dirty="0">
                <a:latin typeface="微软雅黑" panose="020B0503020204020204" pitchFamily="34" charset="-122"/>
                <a:ea typeface="微软雅黑" panose="020B0503020204020204" pitchFamily="34" charset="-122"/>
              </a:rPr>
              <a:t>选择有意义的非向量字段</a:t>
            </a:r>
            <a:endParaRPr lang="en-US" altLang="zh-CN" sz="24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Hash</a:t>
            </a:r>
            <a:r>
              <a:rPr lang="zh-CN" altLang="en-US" sz="2000" b="1" dirty="0">
                <a:latin typeface="微软雅黑" panose="020B0503020204020204" pitchFamily="34" charset="-122"/>
                <a:ea typeface="微软雅黑" panose="020B0503020204020204" pitchFamily="34" charset="-122"/>
              </a:rPr>
              <a:t>字段</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无大小，只能等于</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solidFill>
                  <a:srgbClr val="FF0000"/>
                </a:solidFill>
                <a:latin typeface="微软雅黑" panose="020B0503020204020204" pitchFamily="34" charset="-122"/>
                <a:ea typeface="微软雅黑" panose="020B0503020204020204" pitchFamily="34" charset="-122"/>
              </a:rPr>
              <a:t>本应该用于不跨分区读取数据</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数据倾斜</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没办法</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重选字段？</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但需求未变</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即：查询时所用的</a:t>
            </a:r>
            <a:r>
              <a:rPr lang="en-US" altLang="zh-CN" sz="1800" b="1" dirty="0">
                <a:latin typeface="微软雅黑" panose="020B0503020204020204" pitchFamily="34" charset="-122"/>
                <a:ea typeface="微软雅黑" panose="020B0503020204020204" pitchFamily="34" charset="-122"/>
              </a:rPr>
              <a:t>Select</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where</a:t>
            </a:r>
            <a:r>
              <a:rPr lang="zh-CN" altLang="en-US" sz="1800" b="1" dirty="0">
                <a:latin typeface="微软雅黑" panose="020B0503020204020204" pitchFamily="34" charset="-122"/>
                <a:ea typeface="微软雅黑" panose="020B0503020204020204" pitchFamily="34" charset="-122"/>
              </a:rPr>
              <a:t>字段不曾改变</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1"/>
            <a:r>
              <a:rPr lang="en-US" altLang="zh-CN" sz="2400" b="1" dirty="0">
                <a:latin typeface="微软雅黑" panose="020B0503020204020204" pitchFamily="34" charset="-122"/>
                <a:ea typeface="微软雅黑" panose="020B0503020204020204" pitchFamily="34" charset="-122"/>
              </a:rPr>
              <a:t>Round robin</a:t>
            </a:r>
          </a:p>
          <a:p>
            <a:pPr lvl="2"/>
            <a:r>
              <a:rPr lang="zh-CN" altLang="en-US" sz="2000" b="1" dirty="0">
                <a:latin typeface="微软雅黑" panose="020B0503020204020204" pitchFamily="34" charset="-122"/>
                <a:ea typeface="微软雅黑" panose="020B0503020204020204" pitchFamily="34" charset="-122"/>
              </a:rPr>
              <a:t>无原则，并行暴力计算</a:t>
            </a:r>
            <a:endParaRPr lang="en-US" altLang="zh-CN" sz="20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最终都是暴力计算</a:t>
            </a:r>
            <a:endParaRPr lang="en-US" altLang="zh-CN" sz="2800" b="1"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L2</a:t>
            </a:r>
            <a:r>
              <a:rPr lang="zh-CN" altLang="en-US" sz="3600" b="1" dirty="0">
                <a:highlight>
                  <a:srgbClr val="FFFF00"/>
                </a:highlight>
                <a:latin typeface="微软雅黑" panose="020B0503020204020204" pitchFamily="34" charset="-122"/>
                <a:ea typeface="微软雅黑" panose="020B0503020204020204" pitchFamily="34" charset="-122"/>
              </a:rPr>
              <a:t>无边界，</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56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5600" b="1" dirty="0">
                <a:solidFill>
                  <a:schemeClr val="tx1"/>
                </a:solidFill>
                <a:highlight>
                  <a:srgbClr val="FFFF00"/>
                </a:highlight>
                <a:latin typeface="微软雅黑" panose="020B0503020204020204" pitchFamily="34" charset="-122"/>
                <a:ea typeface="微软雅黑" panose="020B0503020204020204" pitchFamily="34" charset="-122"/>
              </a:rPr>
              <a:t>三角形不等式</a:t>
            </a:r>
            <a:r>
              <a:rPr lang="zh-CN" altLang="en-US" sz="56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5600" b="1" dirty="0">
                <a:solidFill>
                  <a:srgbClr val="FF0000"/>
                </a:solidFill>
                <a:latin typeface="微软雅黑" panose="020B0503020204020204" pitchFamily="34" charset="-122"/>
                <a:ea typeface="微软雅黑" panose="020B0503020204020204" pitchFamily="34" charset="-122"/>
              </a:rPr>
              <a:t>当然</a:t>
            </a:r>
            <a:r>
              <a:rPr lang="zh-CN" altLang="en-US" sz="5600" b="1" dirty="0">
                <a:solidFill>
                  <a:schemeClr val="tx1"/>
                </a:solidFill>
                <a:latin typeface="微软雅黑" panose="020B0503020204020204" pitchFamily="34" charset="-122"/>
                <a:ea typeface="微软雅黑" panose="020B0503020204020204" pitchFamily="34" charset="-122"/>
              </a:rPr>
              <a:t>制高点</a:t>
            </a:r>
            <a:r>
              <a:rPr lang="zh-CN" altLang="en-US" sz="56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5400" b="1" dirty="0">
                <a:solidFill>
                  <a:srgbClr val="FF0000"/>
                </a:solidFill>
                <a:highlight>
                  <a:srgbClr val="FFFF00"/>
                </a:highlight>
                <a:latin typeface="微软雅黑" panose="020B0503020204020204" pitchFamily="34" charset="-122"/>
                <a:ea typeface="微软雅黑" panose="020B0503020204020204" pitchFamily="34" charset="-122"/>
              </a:rPr>
              <a:t>索引数据是否会发生变动？</a:t>
            </a:r>
            <a:endParaRPr lang="zh-CN" altLang="en-US" sz="30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32370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77741" y="1102032"/>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dirty="0">
                <a:latin typeface="微软雅黑" panose="020B0503020204020204" pitchFamily="34" charset="-122"/>
                <a:ea typeface="微软雅黑" panose="020B0503020204020204" pitchFamily="34" charset="-122"/>
              </a:rPr>
              <a:t>）的性能而已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20000"/>
          </a:bodyPr>
          <a:lstStyle/>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748937"/>
            <a:ext cx="10060335" cy="6109063"/>
          </a:xfrm>
        </p:spPr>
        <p:txBody>
          <a:bodyPr>
            <a:normAutofit fontScale="92500"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入库，可以同时维护行级授权信息（如：内容所属角色、部门等属性字段），图片、附件地址等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931817"/>
            <a:ext cx="10515600" cy="5826034"/>
          </a:xfrm>
        </p:spPr>
        <p:txBody>
          <a:bodyPr>
            <a:normAutofit fontScale="47500" lnSpcReduction="20000"/>
          </a:bodyPr>
          <a:lstStyle/>
          <a:p>
            <a:r>
              <a:rPr lang="zh-CN" altLang="en-US" sz="3400" b="1" dirty="0">
                <a:latin typeface="微软雅黑" panose="020B0503020204020204" pitchFamily="34" charset="-122"/>
                <a:ea typeface="微软雅黑" panose="020B0503020204020204" pitchFamily="34" charset="-122"/>
              </a:rPr>
              <a:t>选型依据</a:t>
            </a:r>
            <a:endParaRPr lang="en-US" altLang="zh-CN" sz="34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经典、专业、开源、可分发商用合法许可产品</a:t>
            </a:r>
            <a:endParaRPr lang="en-US" altLang="zh-CN" sz="29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可控可落地非托管</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a:t>
            </a:r>
            <a:r>
              <a:rPr lang="zh-CN" altLang="en-US" sz="2900" b="1" dirty="0">
                <a:latin typeface="微软雅黑" panose="020B0503020204020204" pitchFamily="34" charset="-122"/>
                <a:ea typeface="微软雅黑" panose="020B0503020204020204" pitchFamily="34" charset="-122"/>
              </a:rPr>
              <a:t>可用</a:t>
            </a:r>
            <a:endParaRPr lang="en-US" altLang="zh-CN" sz="2900" b="1" dirty="0">
              <a:latin typeface="微软雅黑" panose="020B0503020204020204" pitchFamily="34" charset="-122"/>
              <a:ea typeface="微软雅黑" panose="020B0503020204020204" pitchFamily="34" charset="-122"/>
            </a:endParaRPr>
          </a:p>
          <a:p>
            <a:pPr lvl="2"/>
            <a:r>
              <a:rPr lang="en-US" altLang="zh-CN" sz="2500" b="1" dirty="0">
                <a:latin typeface="微软雅黑" panose="020B0503020204020204" pitchFamily="34" charset="-122"/>
                <a:ea typeface="微软雅黑" panose="020B0503020204020204" pitchFamily="34" charset="-122"/>
              </a:rPr>
              <a:t>AKS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Container</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SaaS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PaaS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VM</a:t>
            </a:r>
          </a:p>
          <a:p>
            <a:r>
              <a:rPr lang="zh-CN" altLang="en-US" sz="3400" b="1" dirty="0">
                <a:latin typeface="微软雅黑" panose="020B0503020204020204" pitchFamily="34" charset="-122"/>
                <a:ea typeface="微软雅黑" panose="020B0503020204020204" pitchFamily="34" charset="-122"/>
              </a:rPr>
              <a:t>主要选型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Milvus</a:t>
            </a:r>
          </a:p>
          <a:p>
            <a:pPr lvl="1"/>
            <a:r>
              <a:rPr lang="en-US" altLang="zh-CN" sz="2900" b="1" dirty="0">
                <a:latin typeface="微软雅黑" panose="020B0503020204020204" pitchFamily="34" charset="-122"/>
                <a:ea typeface="微软雅黑" panose="020B0503020204020204" pitchFamily="34" charset="-122"/>
              </a:rPr>
              <a:t>Azure VM + Ubuntu + Docker + </a:t>
            </a:r>
            <a:r>
              <a:rPr lang="en-US" altLang="zh-CN" sz="2900" b="1" dirty="0" err="1">
                <a:latin typeface="微软雅黑" panose="020B0503020204020204" pitchFamily="34" charset="-122"/>
                <a:ea typeface="微软雅黑" panose="020B0503020204020204" pitchFamily="34" charset="-122"/>
              </a:rPr>
              <a:t>Qdrant</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Chroma</a:t>
            </a:r>
          </a:p>
          <a:p>
            <a:pPr lvl="1"/>
            <a:r>
              <a:rPr lang="en-US" altLang="zh-CN" sz="2900" b="1" dirty="0">
                <a:latin typeface="微软雅黑" panose="020B0503020204020204" pitchFamily="34" charset="-122"/>
                <a:ea typeface="微软雅黑" panose="020B0503020204020204" pitchFamily="34" charset="-122"/>
              </a:rPr>
              <a:t>Azure VM + Ubuntu + Docker + PostgreSQL +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Extension</a:t>
            </a:r>
          </a:p>
          <a:p>
            <a:pPr lvl="1"/>
            <a:r>
              <a:rPr lang="en-US" altLang="zh-CN" sz="2900" b="1" dirty="0">
                <a:latin typeface="微软雅黑" panose="020B0503020204020204" pitchFamily="34" charset="-122"/>
                <a:ea typeface="微软雅黑" panose="020B0503020204020204" pitchFamily="34" charset="-122"/>
              </a:rPr>
              <a:t>Azure VM + Ubuntu + Docker + Redis + </a:t>
            </a:r>
            <a:r>
              <a:rPr lang="en-US" altLang="zh-CN" sz="2900" b="1" dirty="0" err="1">
                <a:latin typeface="微软雅黑" panose="020B0503020204020204" pitchFamily="34" charset="-122"/>
                <a:ea typeface="微软雅黑" panose="020B0503020204020204" pitchFamily="34" charset="-122"/>
              </a:rPr>
              <a:t>RediSearch</a:t>
            </a:r>
            <a:r>
              <a:rPr lang="en-US" altLang="zh-CN" sz="2900" b="1" dirty="0">
                <a:latin typeface="微软雅黑" panose="020B0503020204020204" pitchFamily="34" charset="-122"/>
                <a:ea typeface="微软雅黑" panose="020B0503020204020204" pitchFamily="34" charset="-122"/>
              </a:rPr>
              <a:t> Module</a:t>
            </a:r>
          </a:p>
          <a:p>
            <a:r>
              <a:rPr lang="zh-CN" altLang="en-US" sz="3400" b="1" dirty="0">
                <a:latin typeface="微软雅黑" panose="020B0503020204020204" pitchFamily="34" charset="-122"/>
                <a:ea typeface="微软雅黑" panose="020B0503020204020204" pitchFamily="34" charset="-122"/>
              </a:rPr>
              <a:t>其他选型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PostgreSQL SaaS </a:t>
            </a:r>
            <a:r>
              <a:rPr lang="zh-CN" altLang="en-US" sz="2900" b="1" dirty="0">
                <a:latin typeface="微软雅黑" panose="020B0503020204020204" pitchFamily="34" charset="-122"/>
                <a:ea typeface="微软雅黑" panose="020B0503020204020204" pitchFamily="34" charset="-122"/>
              </a:rPr>
              <a:t>目前不支持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扩展</a:t>
            </a:r>
            <a:endParaRPr lang="en-US" altLang="zh-CN" sz="29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pPr lvl="1"/>
            <a:r>
              <a:rPr lang="en-US" sz="2900" b="1" dirty="0">
                <a:latin typeface="微软雅黑" panose="020B0503020204020204" pitchFamily="34" charset="-122"/>
                <a:ea typeface="微软雅黑" panose="020B0503020204020204" pitchFamily="34" charset="-122"/>
              </a:rPr>
              <a:t>Azure </a:t>
            </a:r>
            <a:r>
              <a:rPr lang="en-US" altLang="zh-CN" sz="2900" b="1" dirty="0">
                <a:latin typeface="微软雅黑" panose="020B0503020204020204" pitchFamily="34" charset="-122"/>
                <a:ea typeface="微软雅黑" panose="020B0503020204020204" pitchFamily="34" charset="-122"/>
              </a:rPr>
              <a:t>S</a:t>
            </a:r>
            <a:r>
              <a:rPr lang="en-US" sz="2900" b="1" dirty="0">
                <a:latin typeface="微软雅黑" panose="020B0503020204020204" pitchFamily="34" charset="-122"/>
                <a:ea typeface="微软雅黑" panose="020B0503020204020204" pitchFamily="34" charset="-122"/>
              </a:rPr>
              <a:t>aaS: Redis Enterprise + </a:t>
            </a:r>
            <a:r>
              <a:rPr lang="en-US" sz="2900" b="1" dirty="0" err="1">
                <a:latin typeface="微软雅黑" panose="020B0503020204020204" pitchFamily="34" charset="-122"/>
                <a:ea typeface="微软雅黑" panose="020B0503020204020204" pitchFamily="34" charset="-122"/>
              </a:rPr>
              <a:t>Redi</a:t>
            </a:r>
            <a:r>
              <a:rPr lang="en-US" altLang="zh-CN" sz="2900" b="1" dirty="0" err="1">
                <a:latin typeface="微软雅黑" panose="020B0503020204020204" pitchFamily="34" charset="-122"/>
                <a:ea typeface="微软雅黑" panose="020B0503020204020204" pitchFamily="34" charset="-122"/>
              </a:rPr>
              <a:t>Search</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模块</a:t>
            </a:r>
            <a:r>
              <a:rPr lang="en-US" altLang="zh-CN" sz="2900" b="1" dirty="0">
                <a:latin typeface="微软雅黑" panose="020B0503020204020204" pitchFamily="34" charset="-122"/>
                <a:ea typeface="微软雅黑" panose="020B0503020204020204" pitchFamily="34" charset="-122"/>
              </a:rPr>
              <a:t>@ </a:t>
            </a:r>
            <a:r>
              <a:rPr lang="en-US" altLang="zh-CN" sz="2900" b="1" dirty="0">
                <a:highlight>
                  <a:srgbClr val="FFFF00"/>
                </a:highlight>
                <a:latin typeface="微软雅黑" panose="020B0503020204020204" pitchFamily="34" charset="-122"/>
                <a:ea typeface="微软雅黑" panose="020B0503020204020204" pitchFamily="34" charset="-122"/>
              </a:rPr>
              <a:t>East US</a:t>
            </a:r>
          </a:p>
          <a:p>
            <a:pPr lvl="2"/>
            <a:r>
              <a:rPr lang="zh-CN" altLang="en-US" sz="2300" b="1" dirty="0">
                <a:highlight>
                  <a:srgbClr val="FFFF00"/>
                </a:highlight>
                <a:latin typeface="微软雅黑" panose="020B0503020204020204" pitchFamily="34" charset="-122"/>
                <a:ea typeface="微软雅黑" panose="020B0503020204020204" pitchFamily="34" charset="-122"/>
              </a:rPr>
              <a:t>持久化：</a:t>
            </a:r>
            <a:r>
              <a:rPr lang="en-US" altLang="zh-CN" sz="2300" b="1" dirty="0">
                <a:highlight>
                  <a:srgbClr val="FFFF00"/>
                </a:highlight>
                <a:latin typeface="微软雅黑" panose="020B0503020204020204" pitchFamily="34" charset="-122"/>
                <a:ea typeface="微软雅黑" panose="020B0503020204020204" pitchFamily="34" charset="-122"/>
              </a:rPr>
              <a:t>backup, </a:t>
            </a:r>
            <a:r>
              <a:rPr lang="zh-CN" altLang="en-US" sz="2300" b="1" dirty="0">
                <a:highlight>
                  <a:srgbClr val="FFFF00"/>
                </a:highlight>
                <a:latin typeface="微软雅黑" panose="020B0503020204020204" pitchFamily="34" charset="-122"/>
                <a:ea typeface="微软雅黑" panose="020B0503020204020204" pitchFamily="34" charset="-122"/>
              </a:rPr>
              <a:t>重启手工 </a:t>
            </a:r>
            <a:r>
              <a:rPr lang="en-US" altLang="zh-CN" sz="2300" b="1" dirty="0">
                <a:highlight>
                  <a:srgbClr val="FFFF00"/>
                </a:highlight>
                <a:latin typeface="微软雅黑" panose="020B0503020204020204" pitchFamily="34" charset="-122"/>
                <a:ea typeface="微软雅黑" panose="020B0503020204020204" pitchFamily="34" charset="-122"/>
              </a:rPr>
              <a:t>restore???</a:t>
            </a: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到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数据铺底时间很长 </a:t>
            </a:r>
            <a:r>
              <a:rPr lang="en-US" altLang="zh-CN" sz="2300" b="1" dirty="0">
                <a:latin typeface="微软雅黑" panose="020B0503020204020204" pitchFamily="34" charset="-122"/>
                <a:ea typeface="微软雅黑" panose="020B0503020204020204" pitchFamily="34" charset="-122"/>
              </a:rPr>
              <a:t>90</a:t>
            </a:r>
            <a:r>
              <a:rPr lang="zh-CN" altLang="en-US" sz="2300" b="1" dirty="0">
                <a:latin typeface="微软雅黑" panose="020B0503020204020204" pitchFamily="34" charset="-122"/>
                <a:ea typeface="微软雅黑" panose="020B0503020204020204" pitchFamily="34" charset="-122"/>
              </a:rPr>
              <a:t>分钟</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经测试功能就绪，支持 </a:t>
            </a:r>
            <a:r>
              <a:rPr lang="en-US" sz="2300" b="1" dirty="0" err="1">
                <a:latin typeface="微软雅黑" panose="020B0503020204020204" pitchFamily="34" charset="-122"/>
                <a:ea typeface="微软雅黑" panose="020B0503020204020204" pitchFamily="34" charset="-122"/>
              </a:rPr>
              <a:t>Redi</a:t>
            </a:r>
            <a:r>
              <a:rPr lang="en-US" altLang="zh-CN" sz="2300" b="1" dirty="0" err="1">
                <a:latin typeface="微软雅黑" panose="020B0503020204020204" pitchFamily="34" charset="-122"/>
                <a:ea typeface="微软雅黑" panose="020B0503020204020204" pitchFamily="34" charset="-122"/>
              </a:rPr>
              <a:t>Search</a:t>
            </a:r>
            <a:r>
              <a:rPr lang="en-US" altLang="zh-CN" sz="2300" b="1" dirty="0">
                <a:latin typeface="微软雅黑" panose="020B0503020204020204" pitchFamily="34" charset="-122"/>
                <a:ea typeface="微软雅黑" panose="020B0503020204020204" pitchFamily="34" charset="-122"/>
              </a:rPr>
              <a:t> </a:t>
            </a:r>
            <a:r>
              <a:rPr lang="zh-CN" altLang="en-US" sz="2300" b="1" dirty="0">
                <a:latin typeface="微软雅黑" panose="020B0503020204020204" pitchFamily="34" charset="-122"/>
                <a:ea typeface="微软雅黑" panose="020B0503020204020204" pitchFamily="34" charset="-122"/>
              </a:rPr>
              <a:t>向量检索</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调用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平均时长 </a:t>
            </a:r>
            <a:r>
              <a:rPr lang="en-US" altLang="zh-CN" sz="2300" b="1" dirty="0">
                <a:latin typeface="微软雅黑" panose="020B0503020204020204" pitchFamily="34" charset="-122"/>
                <a:ea typeface="微软雅黑" panose="020B0503020204020204" pitchFamily="34" charset="-122"/>
              </a:rPr>
              <a:t>1</a:t>
            </a:r>
            <a:r>
              <a:rPr lang="zh-CN" altLang="en-US" sz="2300" b="1" dirty="0">
                <a:latin typeface="微软雅黑" panose="020B0503020204020204" pitchFamily="34" charset="-122"/>
                <a:ea typeface="微软雅黑" panose="020B0503020204020204" pitchFamily="34" charset="-122"/>
              </a:rPr>
              <a:t>秒</a:t>
            </a:r>
            <a:r>
              <a:rPr lang="en-US" altLang="zh-CN" sz="2300" b="1" dirty="0">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笔</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17090</TotalTime>
  <Words>7938</Words>
  <Application>Microsoft Office PowerPoint</Application>
  <PresentationFormat>Widescreen</PresentationFormat>
  <Paragraphs>645</Paragraphs>
  <Slides>53</Slides>
  <Notes>0</Notes>
  <HiddenSlides>3</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53</vt:i4>
      </vt:variant>
    </vt:vector>
  </HeadingPairs>
  <TitlesOfParts>
    <vt:vector size="60" baseType="lpstr">
      <vt:lpstr>微软雅黑</vt:lpstr>
      <vt:lpstr>微软雅黑</vt:lpstr>
      <vt:lpstr>Arial</vt:lpstr>
      <vt:lpstr>Roboto</vt:lpstr>
      <vt:lpstr>Trebuchet MS</vt:lpstr>
      <vt:lpstr>Wingdings 3</vt:lpstr>
      <vt:lpstr>Facet</vt:lpstr>
      <vt:lpstr>OpenAI Embeddings 向量检索开源数据库产品 性能初级评测与选型   Milvus vs Qdrant vs Chroma vs PostgreSQL + PgVector Extension vs Redis + RediSearch Module</vt:lpstr>
      <vt:lpstr>大纲</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场景6: 无并发 Chroma HNSW Cosine 305K local: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Chroma 优劣分析</vt:lpstr>
      <vt:lpstr>本次产品评测结果排名及点评（仅供参考）</vt:lpstr>
      <vt:lpstr>GitHub OpenAI cookbook/MS SK 向量数据库推荐选型</vt:lpstr>
      <vt:lpstr>GitHub OpenAI cookbook 首推1之 Chroma（色度）</vt:lpstr>
      <vt:lpstr>GitHub OpenAI cookbook 推荐3之 Weaviate</vt:lpstr>
      <vt:lpstr>GitHub OpenAI cookbook 推荐4之 milvus</vt:lpstr>
      <vt:lpstr>GitHub OpenAI cookbook 推荐4之 milvus 续</vt:lpstr>
      <vt:lpstr>GitHub OpenAI cookbook 推荐6之 Qdrant</vt:lpstr>
      <vt:lpstr>GitHub OpenAI cookbook 推荐7之 RediSearch</vt:lpstr>
      <vt:lpstr>LangChain集成向量存储的选型</vt:lpstr>
      <vt:lpstr>实操提示</vt:lpstr>
      <vt:lpstr>其他产品Azure SaaS: Redis Enterprise + RediSearch + East US</vt:lpstr>
      <vt:lpstr>其他产品Azure SaaS: PostgreSQL 放弃</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1562</cp:revision>
  <dcterms:created xsi:type="dcterms:W3CDTF">2023-04-24T08:38:56Z</dcterms:created>
  <dcterms:modified xsi:type="dcterms:W3CDTF">2023-05-19T02:26:01Z</dcterms:modified>
</cp:coreProperties>
</file>